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7"/>
  </p:notesMasterIdLst>
  <p:sldIdLst>
    <p:sldId id="256" r:id="rId2"/>
    <p:sldId id="502" r:id="rId3"/>
    <p:sldId id="338" r:id="rId4"/>
    <p:sldId id="364" r:id="rId5"/>
    <p:sldId id="582" r:id="rId6"/>
    <p:sldId id="584" r:id="rId7"/>
    <p:sldId id="583" r:id="rId8"/>
    <p:sldId id="585" r:id="rId9"/>
    <p:sldId id="586" r:id="rId10"/>
    <p:sldId id="590" r:id="rId11"/>
    <p:sldId id="591" r:id="rId12"/>
    <p:sldId id="587" r:id="rId13"/>
    <p:sldId id="588" r:id="rId14"/>
    <p:sldId id="589" r:id="rId15"/>
    <p:sldId id="592" r:id="rId16"/>
    <p:sldId id="581" r:id="rId17"/>
    <p:sldId id="593" r:id="rId18"/>
    <p:sldId id="599" r:id="rId19"/>
    <p:sldId id="594" r:id="rId20"/>
    <p:sldId id="595" r:id="rId21"/>
    <p:sldId id="596" r:id="rId22"/>
    <p:sldId id="597" r:id="rId23"/>
    <p:sldId id="598" r:id="rId24"/>
    <p:sldId id="600" r:id="rId25"/>
    <p:sldId id="542" r:id="rId26"/>
  </p:sldIdLst>
  <p:sldSz cx="12192000" cy="6858000"/>
  <p:notesSz cx="6858000" cy="91440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00FF00"/>
    <a:srgbClr val="FF79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10" autoAdjust="0"/>
    <p:restoredTop sz="94660"/>
  </p:normalViewPr>
  <p:slideViewPr>
    <p:cSldViewPr snapToGrid="0">
      <p:cViewPr varScale="1">
        <p:scale>
          <a:sx n="154" d="100"/>
          <a:sy n="154" d="100"/>
        </p:scale>
        <p:origin x="174" y="4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F484BD-A9A3-4CBB-88D6-39267B7F5B46}" type="datetimeFigureOut">
              <a:rPr lang="en-BE" smtClean="0"/>
              <a:t>17/03/2024</a:t>
            </a:fld>
            <a:endParaRPr lang="en-B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B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7F9D2B-EF00-4575-9013-113DEEFD58FD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2083507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41A99A4F-35CE-47F0-8C3E-203AE0949D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6640" y="203420"/>
            <a:ext cx="3297850" cy="1261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Ondertitel 2">
            <a:extLst>
              <a:ext uri="{FF2B5EF4-FFF2-40B4-BE49-F238E27FC236}">
                <a16:creationId xmlns:a16="http://schemas.microsoft.com/office/drawing/2014/main" id="{7A68A714-4E45-4A04-B828-B282FA62E7BB}"/>
              </a:ext>
            </a:extLst>
          </p:cNvPr>
          <p:cNvSpPr txBox="1">
            <a:spLocks/>
          </p:cNvSpPr>
          <p:nvPr/>
        </p:nvSpPr>
        <p:spPr>
          <a:xfrm>
            <a:off x="1450282" y="5343926"/>
            <a:ext cx="4074659" cy="554767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nl-BE" sz="2000" kern="1200" cap="none" baseline="0" dirty="0" smtClean="0">
                <a:solidFill>
                  <a:srgbClr val="002757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nl-NL" dirty="0"/>
          </a:p>
        </p:txBody>
      </p:sp>
      <p:sp>
        <p:nvSpPr>
          <p:cNvPr id="28" name="Ondertitel 2">
            <a:extLst>
              <a:ext uri="{FF2B5EF4-FFF2-40B4-BE49-F238E27FC236}">
                <a16:creationId xmlns:a16="http://schemas.microsoft.com/office/drawing/2014/main" id="{8A446F7F-F106-4612-85BC-FC020C0B34DC}"/>
              </a:ext>
            </a:extLst>
          </p:cNvPr>
          <p:cNvSpPr txBox="1">
            <a:spLocks/>
          </p:cNvSpPr>
          <p:nvPr/>
        </p:nvSpPr>
        <p:spPr>
          <a:xfrm>
            <a:off x="1450282" y="5898693"/>
            <a:ext cx="4074659" cy="554767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nl-BE" sz="2000" kern="1200" cap="none" baseline="0" dirty="0" smtClean="0">
                <a:solidFill>
                  <a:srgbClr val="002757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nl-NL" dirty="0"/>
          </a:p>
        </p:txBody>
      </p:sp>
      <p:sp>
        <p:nvSpPr>
          <p:cNvPr id="36" name="Ondertitel 2">
            <a:extLst>
              <a:ext uri="{FF2B5EF4-FFF2-40B4-BE49-F238E27FC236}">
                <a16:creationId xmlns:a16="http://schemas.microsoft.com/office/drawing/2014/main" id="{DB1150AE-9B1F-43AF-B4A6-C1581C0B3127}"/>
              </a:ext>
            </a:extLst>
          </p:cNvPr>
          <p:cNvSpPr txBox="1">
            <a:spLocks/>
          </p:cNvSpPr>
          <p:nvPr/>
        </p:nvSpPr>
        <p:spPr>
          <a:xfrm>
            <a:off x="1" y="462498"/>
            <a:ext cx="1853738" cy="309801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nl-BE" sz="2000" kern="1200" cap="none" baseline="0" dirty="0" smtClean="0">
                <a:solidFill>
                  <a:srgbClr val="002757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sz="1200" dirty="0"/>
              <a:t>Toegepaste Informatica</a:t>
            </a:r>
          </a:p>
        </p:txBody>
      </p:sp>
      <p:sp>
        <p:nvSpPr>
          <p:cNvPr id="38" name="Minteken 37">
            <a:extLst>
              <a:ext uri="{FF2B5EF4-FFF2-40B4-BE49-F238E27FC236}">
                <a16:creationId xmlns:a16="http://schemas.microsoft.com/office/drawing/2014/main" id="{FFEC5E01-43EA-497E-BCC0-939DBCAFA0AC}"/>
              </a:ext>
            </a:extLst>
          </p:cNvPr>
          <p:cNvSpPr/>
          <p:nvPr/>
        </p:nvSpPr>
        <p:spPr>
          <a:xfrm rot="5400000">
            <a:off x="-183168" y="5307680"/>
            <a:ext cx="2851263" cy="415636"/>
          </a:xfrm>
          <a:prstGeom prst="mathMinus">
            <a:avLst/>
          </a:prstGeom>
          <a:solidFill>
            <a:srgbClr val="E30046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nl-BE">
              <a:solidFill>
                <a:srgbClr val="E00049"/>
              </a:solidFill>
            </a:endParaRPr>
          </a:p>
        </p:txBody>
      </p:sp>
      <p:sp>
        <p:nvSpPr>
          <p:cNvPr id="41" name="Ondertitel 2">
            <a:extLst>
              <a:ext uri="{FF2B5EF4-FFF2-40B4-BE49-F238E27FC236}">
                <a16:creationId xmlns:a16="http://schemas.microsoft.com/office/drawing/2014/main" id="{DCD259FC-79B5-41AB-BBC2-4D07C62B0949}"/>
              </a:ext>
            </a:extLst>
          </p:cNvPr>
          <p:cNvSpPr txBox="1">
            <a:spLocks/>
          </p:cNvSpPr>
          <p:nvPr/>
        </p:nvSpPr>
        <p:spPr>
          <a:xfrm>
            <a:off x="-31204" y="1442735"/>
            <a:ext cx="1481486" cy="309801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nl-BE" sz="2000" kern="1200" cap="none" baseline="0" dirty="0" smtClean="0">
                <a:solidFill>
                  <a:srgbClr val="002757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nl-NL" sz="1200" kern="1200" cap="none" baseline="0" dirty="0">
              <a:solidFill>
                <a:srgbClr val="002757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2" name="Minteken 41">
            <a:extLst>
              <a:ext uri="{FF2B5EF4-FFF2-40B4-BE49-F238E27FC236}">
                <a16:creationId xmlns:a16="http://schemas.microsoft.com/office/drawing/2014/main" id="{FB0D61FF-F819-41D6-9F0E-2A87A96AF34A}"/>
              </a:ext>
            </a:extLst>
          </p:cNvPr>
          <p:cNvSpPr/>
          <p:nvPr/>
        </p:nvSpPr>
        <p:spPr>
          <a:xfrm>
            <a:off x="-353435" y="166756"/>
            <a:ext cx="2776160" cy="415636"/>
          </a:xfrm>
          <a:prstGeom prst="mathMinus">
            <a:avLst/>
          </a:prstGeom>
          <a:solidFill>
            <a:srgbClr val="E30046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nl-BE">
              <a:solidFill>
                <a:srgbClr val="E00049"/>
              </a:solidFill>
            </a:endParaRPr>
          </a:p>
        </p:txBody>
      </p:sp>
      <p:sp>
        <p:nvSpPr>
          <p:cNvPr id="43" name="Minteken 42">
            <a:extLst>
              <a:ext uri="{FF2B5EF4-FFF2-40B4-BE49-F238E27FC236}">
                <a16:creationId xmlns:a16="http://schemas.microsoft.com/office/drawing/2014/main" id="{1A9D60B7-98CA-44B4-A342-238265272E5D}"/>
              </a:ext>
            </a:extLst>
          </p:cNvPr>
          <p:cNvSpPr/>
          <p:nvPr/>
        </p:nvSpPr>
        <p:spPr>
          <a:xfrm>
            <a:off x="-221962" y="626338"/>
            <a:ext cx="1762587" cy="415636"/>
          </a:xfrm>
          <a:prstGeom prst="mathMinus">
            <a:avLst/>
          </a:prstGeom>
          <a:solidFill>
            <a:srgbClr val="E30046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nl-BE">
              <a:solidFill>
                <a:srgbClr val="E00049"/>
              </a:solidFill>
            </a:endParaRPr>
          </a:p>
        </p:txBody>
      </p:sp>
      <p:sp>
        <p:nvSpPr>
          <p:cNvPr id="44" name="Minteken 43">
            <a:extLst>
              <a:ext uri="{FF2B5EF4-FFF2-40B4-BE49-F238E27FC236}">
                <a16:creationId xmlns:a16="http://schemas.microsoft.com/office/drawing/2014/main" id="{2AD40B60-09F3-42CA-BFC7-F232D5069233}"/>
              </a:ext>
            </a:extLst>
          </p:cNvPr>
          <p:cNvSpPr/>
          <p:nvPr/>
        </p:nvSpPr>
        <p:spPr>
          <a:xfrm>
            <a:off x="-155460" y="1111987"/>
            <a:ext cx="1256606" cy="415636"/>
          </a:xfrm>
          <a:prstGeom prst="mathMinus">
            <a:avLst/>
          </a:prstGeom>
          <a:solidFill>
            <a:srgbClr val="E30046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nl-BE">
              <a:solidFill>
                <a:srgbClr val="E00049"/>
              </a:solidFill>
            </a:endParaRPr>
          </a:p>
        </p:txBody>
      </p:sp>
      <p:sp>
        <p:nvSpPr>
          <p:cNvPr id="14" name="Ondertitel 2">
            <a:extLst>
              <a:ext uri="{FF2B5EF4-FFF2-40B4-BE49-F238E27FC236}">
                <a16:creationId xmlns:a16="http://schemas.microsoft.com/office/drawing/2014/main" id="{DA9D40DB-B7E8-4A33-B5FB-9DD5105C49A1}"/>
              </a:ext>
            </a:extLst>
          </p:cNvPr>
          <p:cNvSpPr txBox="1">
            <a:spLocks/>
          </p:cNvSpPr>
          <p:nvPr/>
        </p:nvSpPr>
        <p:spPr>
          <a:xfrm>
            <a:off x="-31204" y="957086"/>
            <a:ext cx="1853738" cy="309801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nl-BE" sz="2000" kern="1200" cap="none" baseline="0" dirty="0" smtClean="0">
                <a:solidFill>
                  <a:srgbClr val="002757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nl-NL" sz="1200" dirty="0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684198A2-C59F-4C38-9F72-765E48FA823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95855" y="4825632"/>
            <a:ext cx="1853739" cy="459582"/>
          </a:xfrm>
        </p:spPr>
        <p:txBody>
          <a:bodyPr>
            <a:normAutofit/>
          </a:bodyPr>
          <a:lstStyle>
            <a:lvl1pPr marL="0" indent="0">
              <a:buNone/>
              <a:defRPr lang="nl-NL" sz="2000" kern="1200" cap="none" baseline="0" dirty="0" smtClean="0">
                <a:solidFill>
                  <a:srgbClr val="002757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nl-NL" dirty="0"/>
              <a:t>3D Graphics</a:t>
            </a:r>
          </a:p>
        </p:txBody>
      </p:sp>
      <p:sp>
        <p:nvSpPr>
          <p:cNvPr id="29" name="Tijdelijke aanduiding voor tekst 11">
            <a:extLst>
              <a:ext uri="{FF2B5EF4-FFF2-40B4-BE49-F238E27FC236}">
                <a16:creationId xmlns:a16="http://schemas.microsoft.com/office/drawing/2014/main" id="{9B9004F5-4339-48FE-B04B-599527A6359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95855" y="5411372"/>
            <a:ext cx="4594995" cy="459582"/>
          </a:xfrm>
        </p:spPr>
        <p:txBody>
          <a:bodyPr>
            <a:normAutofit/>
          </a:bodyPr>
          <a:lstStyle>
            <a:lvl1pPr marL="0" indent="0">
              <a:buNone/>
              <a:defRPr lang="nl-NL" sz="2000" kern="1200" cap="none" baseline="0" dirty="0" smtClean="0">
                <a:solidFill>
                  <a:srgbClr val="002757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nl-NL" dirty="0"/>
              <a:t>Week 1a</a:t>
            </a:r>
          </a:p>
        </p:txBody>
      </p:sp>
      <p:sp>
        <p:nvSpPr>
          <p:cNvPr id="30" name="Tijdelijke aanduiding voor tekst 11">
            <a:extLst>
              <a:ext uri="{FF2B5EF4-FFF2-40B4-BE49-F238E27FC236}">
                <a16:creationId xmlns:a16="http://schemas.microsoft.com/office/drawing/2014/main" id="{73EE6705-1665-43A1-AB37-E50C48AA3F8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95855" y="5993878"/>
            <a:ext cx="4594995" cy="459582"/>
          </a:xfrm>
        </p:spPr>
        <p:txBody>
          <a:bodyPr>
            <a:normAutofit/>
          </a:bodyPr>
          <a:lstStyle>
            <a:lvl1pPr marL="0" indent="0">
              <a:buNone/>
              <a:defRPr lang="nl-NL" sz="2000" kern="1200" cap="none" baseline="0" dirty="0" smtClean="0">
                <a:solidFill>
                  <a:srgbClr val="002757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nl-NL" dirty="0"/>
              <a:t>Daan Nijs</a:t>
            </a:r>
          </a:p>
        </p:txBody>
      </p:sp>
      <p:sp>
        <p:nvSpPr>
          <p:cNvPr id="17" name="Tijdelijke aanduiding voor tekst 16">
            <a:extLst>
              <a:ext uri="{FF2B5EF4-FFF2-40B4-BE49-F238E27FC236}">
                <a16:creationId xmlns:a16="http://schemas.microsoft.com/office/drawing/2014/main" id="{B2803BC5-4FBF-4FFC-8CD7-56A7494327D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937" y="923475"/>
            <a:ext cx="1641443" cy="303286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nl-BE" sz="1200" kern="1200" cap="none" baseline="0" dirty="0" smtClean="0">
                <a:solidFill>
                  <a:srgbClr val="002757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nl-NL" dirty="0"/>
              <a:t>DE</a:t>
            </a:r>
            <a:endParaRPr lang="nl-BE" dirty="0"/>
          </a:p>
        </p:txBody>
      </p:sp>
      <p:sp>
        <p:nvSpPr>
          <p:cNvPr id="32" name="Tijdelijke aanduiding voor tekst 16">
            <a:extLst>
              <a:ext uri="{FF2B5EF4-FFF2-40B4-BE49-F238E27FC236}">
                <a16:creationId xmlns:a16="http://schemas.microsoft.com/office/drawing/2014/main" id="{2F60E031-BF26-44A1-A0B6-D48454BFD94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936" y="1429630"/>
            <a:ext cx="1641443" cy="303286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nl-BE" sz="1200" kern="1200" cap="none" baseline="0" dirty="0" smtClean="0">
                <a:solidFill>
                  <a:srgbClr val="002757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nl-NL" sz="1200" kern="1200" cap="none" baseline="0" dirty="0">
                <a:solidFill>
                  <a:srgbClr val="002757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2023</a:t>
            </a:r>
          </a:p>
        </p:txBody>
      </p:sp>
      <p:pic>
        <p:nvPicPr>
          <p:cNvPr id="3" name="Picture 2" descr="A room with a white cube and red and green walls&#10;&#10;Description automatically generated">
            <a:extLst>
              <a:ext uri="{FF2B5EF4-FFF2-40B4-BE49-F238E27FC236}">
                <a16:creationId xmlns:a16="http://schemas.microsoft.com/office/drawing/2014/main" id="{52382748-B3A1-4041-F0B7-3FD688D9971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7310" y="1463310"/>
            <a:ext cx="5394690" cy="5394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224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2D0E7DD-EE9A-4CC9-8C25-676E51EFE1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E48A5BBD-EB4E-45D6-AE42-E48427169ED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nl-BE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D66EB8EC-DE0A-4D55-BC4C-614275BE12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80F5DBFE-351E-4EE8-ADAB-1EEF823A63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044C9-3718-44C4-9063-5DAD08408240}" type="datetimeFigureOut">
              <a:rPr lang="en-BE" smtClean="0"/>
              <a:t>17/03/2024</a:t>
            </a:fld>
            <a:endParaRPr lang="en-BE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BE0E090A-C01F-416E-BF13-483497611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5790A0E5-2670-4891-8045-AB40C835E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63EFA-E134-4F46-A1DA-4D0D4B8DD6EC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4277901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EACC51-F7E5-40B9-80E8-1EF2107F0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CEA346F-2455-4321-99FC-0F55ECBC5E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DD5A672-E901-441A-AA8C-342314F34F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044C9-3718-44C4-9063-5DAD08408240}" type="datetimeFigureOut">
              <a:rPr lang="en-BE" smtClean="0"/>
              <a:t>17/03/2024</a:t>
            </a:fld>
            <a:endParaRPr lang="en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FE36B37C-979A-4CE2-BFB9-1CEE337898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C66F279E-64B7-4995-8B2D-9E98200DC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63EFA-E134-4F46-A1DA-4D0D4B8DD6EC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691028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54A3048B-7CB7-4CB7-9036-E1072F65679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977AF696-8160-4BEE-B594-08AA6ED4B9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F70B8EA8-32FF-45D6-BDF4-DEC9D5665F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044C9-3718-44C4-9063-5DAD08408240}" type="datetimeFigureOut">
              <a:rPr lang="en-BE" smtClean="0"/>
              <a:t>17/03/2024</a:t>
            </a:fld>
            <a:endParaRPr lang="en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701F5F5D-B431-4297-94E5-5C3E63450D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AD29EC59-10E4-4E90-AEF4-F74EC07C8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63EFA-E134-4F46-A1DA-4D0D4B8DD6EC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82245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angepaste inde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1641C2-BF9B-4FDD-914E-B64C21E00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10DFE554-7232-4244-8A56-332314AEEE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044C9-3718-44C4-9063-5DAD08408240}" type="datetimeFigureOut">
              <a:rPr lang="en-BE" smtClean="0"/>
              <a:t>17/03/2024</a:t>
            </a:fld>
            <a:endParaRPr lang="en-BE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DEC717CF-2817-47D4-8B6A-AC3FF5712D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BE2D9812-56C8-4D19-8865-A6D4C4A6D3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63EFA-E134-4F46-A1DA-4D0D4B8DD6EC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0427959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F78E84-41E7-4C0B-9876-95A81A828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BADAD563-D612-4769-9B0D-FF5F1C3025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22BECD8B-CD05-4F1D-A5CC-3FEA703FE7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044C9-3718-44C4-9063-5DAD08408240}" type="datetimeFigureOut">
              <a:rPr lang="en-BE" smtClean="0"/>
              <a:t>17/03/2024</a:t>
            </a:fld>
            <a:endParaRPr lang="en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F562C523-B3D7-4EB4-A7D6-382F9B9CC4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389EF5C4-6487-432E-AB47-26229FE019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63EFA-E134-4F46-A1DA-4D0D4B8DD6EC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80527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D0F1C78-2104-4398-AD52-6781C48DD4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2E324310-16AB-4268-B0C6-CF8B77613A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0CD69EF-E63A-4D9C-8EFE-E80749E03A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044C9-3718-44C4-9063-5DAD08408240}" type="datetimeFigureOut">
              <a:rPr lang="en-BE" smtClean="0"/>
              <a:t>17/03/2024</a:t>
            </a:fld>
            <a:endParaRPr lang="en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71547F23-F0D7-4208-A013-9AE0FF2EAD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94AE972C-86E8-4E5F-8E59-2FB14076C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63EFA-E134-4F46-A1DA-4D0D4B8DD6EC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6263187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47DCFF4-3B50-4930-AEAE-782904E75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9E7AE46-BCF9-47C8-9BCC-B7B1F520A31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B6C2F997-1F41-4A6F-9193-4DE7735ACD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3B370E2F-2B3F-41AC-9A34-276EA7450F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044C9-3718-44C4-9063-5DAD08408240}" type="datetimeFigureOut">
              <a:rPr lang="en-BE" smtClean="0"/>
              <a:t>17/03/2024</a:t>
            </a:fld>
            <a:endParaRPr lang="en-BE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CD63B9D7-3594-4F78-B540-B15463859D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079CDB93-518D-4FDA-849A-10DC0942DF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63EFA-E134-4F46-A1DA-4D0D4B8DD6EC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4408732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9594D81-B112-42DA-9826-23E1C6113B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5B25F2C9-29C7-4222-81BA-825176D7A8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07496213-5C84-46EC-B711-CDF9FF6B6B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90DE4F81-0BA7-4244-BB5B-492AB97EF8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E79B47A1-EE33-4FAB-B7C3-E0E137931E7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34D9D81A-0C3E-473B-ACBE-F498DB4849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044C9-3718-44C4-9063-5DAD08408240}" type="datetimeFigureOut">
              <a:rPr lang="en-BE" smtClean="0"/>
              <a:t>17/03/2024</a:t>
            </a:fld>
            <a:endParaRPr lang="en-BE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58E84A63-52E6-431C-9002-3F2381DF18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D27C1939-B8AA-4E0F-96C6-B7E933D9F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63EFA-E134-4F46-A1DA-4D0D4B8DD6EC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0084749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ECCACC-50FC-4D5D-B072-A22D8C73E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B6B9E831-EE77-4B49-A32D-C50EA56283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044C9-3718-44C4-9063-5DAD08408240}" type="datetimeFigureOut">
              <a:rPr lang="en-BE" smtClean="0"/>
              <a:t>17/03/2024</a:t>
            </a:fld>
            <a:endParaRPr lang="en-BE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A471B315-B360-4DC4-BA25-C0DA3FE06D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586BE35D-89CF-4C78-936F-3A422D2BC1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63EFA-E134-4F46-A1DA-4D0D4B8DD6EC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5479376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F2371665-6504-46CE-8623-7D4BFBF063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044C9-3718-44C4-9063-5DAD08408240}" type="datetimeFigureOut">
              <a:rPr lang="en-BE" smtClean="0"/>
              <a:t>17/03/2024</a:t>
            </a:fld>
            <a:endParaRPr lang="en-BE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784B7614-A5E9-4A26-93ED-1BD7788846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36192D73-DEF2-4B61-8197-3941A2083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63EFA-E134-4F46-A1DA-4D0D4B8DD6EC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9075510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E3ACD61-1A8D-412E-A5FB-A8531A8CE7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B81E522-E269-4346-BBFB-AA9518F2B9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B5BB402B-825A-444A-8506-A9ADBFE65F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7827B8B6-F476-41CE-A0FB-94F76E07D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044C9-3718-44C4-9063-5DAD08408240}" type="datetimeFigureOut">
              <a:rPr lang="en-BE" smtClean="0"/>
              <a:t>17/03/2024</a:t>
            </a:fld>
            <a:endParaRPr lang="en-BE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E8C2B97C-695E-461A-825C-FBD17E162F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EA72EF0F-A630-466B-B88F-96526CAB13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63EFA-E134-4F46-A1DA-4D0D4B8DD6EC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6097063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16C0F430-02B8-470E-88C4-D3F6A6EEE5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2FBDBA69-9857-4F89-AB15-40D66350F9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7700B282-C115-4189-B97C-2C968D73F0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1044C9-3718-44C4-9063-5DAD08408240}" type="datetimeFigureOut">
              <a:rPr lang="en-BE" smtClean="0"/>
              <a:t>17/03/2024</a:t>
            </a:fld>
            <a:endParaRPr lang="en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3C35CFB0-104D-43DF-ABAD-E8ED1A7E01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25331830-0F71-46FB-910E-F57D488F68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D63EFA-E134-4F46-A1DA-4D0D4B8DD6EC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591883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7d9juPsv1QU?feature=oembed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www.pbrt.org/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AF5DD37-2212-916B-E357-43E8D3EA5D9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20F862-7245-5FF3-F9FF-A37F0519F77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Week 6a: Materials </a:t>
            </a:r>
            <a:endParaRPr lang="en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0B0F53-1B0B-247E-5331-DFF63A59F51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1906C7B-D22F-6554-53F2-0FB13D199EF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BFE3868-CBE1-5055-4906-5E64ED6ECD9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9055074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3DB40F-8DCF-F98F-8E9D-A6E287FD50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Blinn-Phong specular</a:t>
            </a:r>
            <a:endParaRPr lang="en-BE" dirty="0"/>
          </a:p>
        </p:txBody>
      </p:sp>
      <p:pic>
        <p:nvPicPr>
          <p:cNvPr id="4" name="Picture 3" descr="A diagram of a sun&#10;&#10;Description automatically generated">
            <a:extLst>
              <a:ext uri="{FF2B5EF4-FFF2-40B4-BE49-F238E27FC236}">
                <a16:creationId xmlns:a16="http://schemas.microsoft.com/office/drawing/2014/main" id="{85526EB3-C769-011F-A41A-58423CB041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3925" y="3429000"/>
            <a:ext cx="6242974" cy="314229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53B7657-1F8E-6FED-22F9-60A96CE2721C}"/>
              </a:ext>
            </a:extLst>
          </p:cNvPr>
          <p:cNvSpPr txBox="1"/>
          <p:nvPr/>
        </p:nvSpPr>
        <p:spPr>
          <a:xfrm>
            <a:off x="733673" y="1506022"/>
            <a:ext cx="746114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i="1" dirty="0"/>
              <a:t>specular</a:t>
            </a:r>
            <a:r>
              <a:rPr lang="en-US" sz="2400" dirty="0"/>
              <a:t> = </a:t>
            </a:r>
            <a:r>
              <a:rPr lang="en-US" sz="2400" i="1" dirty="0"/>
              <a:t>K</a:t>
            </a:r>
            <a:r>
              <a:rPr lang="en-US" sz="2400" i="1" baseline="-25000" dirty="0"/>
              <a:t>s</a:t>
            </a:r>
            <a:r>
              <a:rPr lang="en-US" sz="2400" i="1" dirty="0"/>
              <a:t> </a:t>
            </a:r>
            <a:r>
              <a:rPr lang="en-US" sz="2400" dirty="0"/>
              <a:t>x </a:t>
            </a:r>
            <a:r>
              <a:rPr lang="en-US" sz="2400" i="1" dirty="0" err="1"/>
              <a:t>lightColor</a:t>
            </a:r>
            <a:r>
              <a:rPr lang="en-US" sz="2400" dirty="0"/>
              <a:t> x </a:t>
            </a:r>
            <a:r>
              <a:rPr lang="en-US" sz="2400" i="1" dirty="0"/>
              <a:t>facing</a:t>
            </a:r>
            <a:r>
              <a:rPr lang="en-US" sz="2400" dirty="0"/>
              <a:t> x (max(</a:t>
            </a:r>
            <a:r>
              <a:rPr lang="en-US" sz="2400" i="1" dirty="0"/>
              <a:t>N</a:t>
            </a:r>
            <a:r>
              <a:rPr lang="en-US" sz="2400" dirty="0"/>
              <a:t> · </a:t>
            </a:r>
            <a:r>
              <a:rPr lang="en-US" sz="2400" i="1" dirty="0"/>
              <a:t>H</a:t>
            </a:r>
            <a:r>
              <a:rPr lang="en-US" sz="2400" dirty="0"/>
              <a:t>, 0)) </a:t>
            </a:r>
            <a:r>
              <a:rPr lang="en-US" sz="2400" i="1" baseline="30000" dirty="0"/>
              <a:t>shininess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More details in lab</a:t>
            </a:r>
          </a:p>
        </p:txBody>
      </p:sp>
      <p:pic>
        <p:nvPicPr>
          <p:cNvPr id="7" name="Picture 6" descr="A close up of a sphere&#10;&#10;Description automatically generated">
            <a:extLst>
              <a:ext uri="{FF2B5EF4-FFF2-40B4-BE49-F238E27FC236}">
                <a16:creationId xmlns:a16="http://schemas.microsoft.com/office/drawing/2014/main" id="{9832B076-D9FD-4F8E-DE3D-EA3C03540B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908731"/>
            <a:ext cx="5953894" cy="1845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4982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69F9B-AD25-5861-1053-81FF5D0F2E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Putting it together</a:t>
            </a:r>
            <a:endParaRPr lang="en-B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326CF6-5E67-45DA-7742-516E4FD84DD2}"/>
              </a:ext>
            </a:extLst>
          </p:cNvPr>
          <p:cNvSpPr txBox="1"/>
          <p:nvPr/>
        </p:nvSpPr>
        <p:spPr>
          <a:xfrm>
            <a:off x="491412" y="1953208"/>
            <a:ext cx="40860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Simply diffuse + specular</a:t>
            </a:r>
            <a:endParaRPr lang="en-BE" sz="2800" dirty="0"/>
          </a:p>
        </p:txBody>
      </p:sp>
      <p:pic>
        <p:nvPicPr>
          <p:cNvPr id="5" name="Picture 4" descr="A black circle with yellow light in center&#10;&#10;Description automatically generated">
            <a:extLst>
              <a:ext uri="{FF2B5EF4-FFF2-40B4-BE49-F238E27FC236}">
                <a16:creationId xmlns:a16="http://schemas.microsoft.com/office/drawing/2014/main" id="{2AADB2C4-38C1-2827-D9FC-69A5CD3719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2299" y="3048705"/>
            <a:ext cx="8940053" cy="36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1797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E89AF-2037-D330-154F-BD755F039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Mirrors are perfectly specular</a:t>
            </a:r>
            <a:endParaRPr lang="en-BE" dirty="0"/>
          </a:p>
        </p:txBody>
      </p:sp>
      <p:pic>
        <p:nvPicPr>
          <p:cNvPr id="4" name="Picture 3" descr="A screen shot of a computer screen&#10;&#10;Description automatically generated">
            <a:extLst>
              <a:ext uri="{FF2B5EF4-FFF2-40B4-BE49-F238E27FC236}">
                <a16:creationId xmlns:a16="http://schemas.microsoft.com/office/drawing/2014/main" id="{9E7D9BA9-867A-BA5F-4F66-1DFF96E4C8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03" y="3303867"/>
            <a:ext cx="12131897" cy="3554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6266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030A2F-97DD-72B0-E25F-7D3E35C607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this work?</a:t>
            </a:r>
            <a:endParaRPr lang="en-BE" dirty="0"/>
          </a:p>
        </p:txBody>
      </p:sp>
      <p:pic>
        <p:nvPicPr>
          <p:cNvPr id="4" name="Picture 3" descr="A road with yellow signs on it&#10;&#10;Description automatically generated">
            <a:extLst>
              <a:ext uri="{FF2B5EF4-FFF2-40B4-BE49-F238E27FC236}">
                <a16:creationId xmlns:a16="http://schemas.microsoft.com/office/drawing/2014/main" id="{1E8E1CCE-FF9B-1639-BB0A-7A4C3C8BC5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5337" y="1635967"/>
            <a:ext cx="9828052" cy="4914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4396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795132-886C-1B37-DAFE-563CDA141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Retroreflectivity</a:t>
            </a:r>
            <a:endParaRPr lang="en-BE" dirty="0"/>
          </a:p>
        </p:txBody>
      </p:sp>
      <p:pic>
        <p:nvPicPr>
          <p:cNvPr id="6" name="Picture 5" descr="A diagram of a light&#10;&#10;Description automatically generated">
            <a:extLst>
              <a:ext uri="{FF2B5EF4-FFF2-40B4-BE49-F238E27FC236}">
                <a16:creationId xmlns:a16="http://schemas.microsoft.com/office/drawing/2014/main" id="{272C529D-2C28-5EB6-0ACC-C08B50D1CD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192" y="2206625"/>
            <a:ext cx="6858000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2128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E3A62-7F32-0999-9F19-05ACE9225F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Microfacets</a:t>
            </a:r>
            <a:endParaRPr lang="en-B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59D3B7-C05C-20DE-F23D-C757C1810BBF}"/>
              </a:ext>
            </a:extLst>
          </p:cNvPr>
          <p:cNvSpPr txBox="1"/>
          <p:nvPr/>
        </p:nvSpPr>
        <p:spPr>
          <a:xfrm>
            <a:off x="709126" y="1797698"/>
            <a:ext cx="10260501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The origin of these models is the microscopic structure of materials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If it’s rough, it tends to be diffuse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If it’s flat, it tends to be specular</a:t>
            </a:r>
            <a:endParaRPr lang="en-BE" sz="2800" dirty="0"/>
          </a:p>
        </p:txBody>
      </p:sp>
      <p:pic>
        <p:nvPicPr>
          <p:cNvPr id="5" name="Picture 4" descr="A diagram of a diffraction effect&#10;&#10;Description automatically generated with medium confidence">
            <a:extLst>
              <a:ext uri="{FF2B5EF4-FFF2-40B4-BE49-F238E27FC236}">
                <a16:creationId xmlns:a16="http://schemas.microsoft.com/office/drawing/2014/main" id="{4C22351C-606B-8141-8146-71C0E9D69E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4937" y="3186088"/>
            <a:ext cx="8117290" cy="3382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7850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915B9A-C4C1-E5F2-CB1A-50FEDA84FA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  <a:endParaRPr lang="en-B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C62925-2F86-150F-6ECC-F1BB66F4E274}"/>
              </a:ext>
            </a:extLst>
          </p:cNvPr>
          <p:cNvSpPr txBox="1"/>
          <p:nvPr/>
        </p:nvSpPr>
        <p:spPr>
          <a:xfrm>
            <a:off x="476250" y="1555750"/>
            <a:ext cx="828746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There are perspective and orthographic camera’s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The transformation is called the projective matrix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The full transformation is the MVP (</a:t>
            </a:r>
            <a:r>
              <a:rPr lang="en-US" sz="2400" dirty="0" err="1"/>
              <a:t>ModelViewProjection</a:t>
            </a:r>
            <a:r>
              <a:rPr lang="en-US" sz="24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Lights are additive and multiplicative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There are several kinds of light : Point, Spot, Directional, (Area)</a:t>
            </a:r>
          </a:p>
        </p:txBody>
      </p:sp>
    </p:spTree>
    <p:extLst>
      <p:ext uri="{BB962C8B-B14F-4D97-AF65-F5344CB8AC3E}">
        <p14:creationId xmlns:p14="http://schemas.microsoft.com/office/powerpoint/2010/main" val="8027619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499BCE-AC8B-3BCE-7DF4-4AD2AF2039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837" y="-7674"/>
            <a:ext cx="10515600" cy="1325563"/>
          </a:xfrm>
        </p:spPr>
        <p:txBody>
          <a:bodyPr/>
          <a:lstStyle/>
          <a:p>
            <a:r>
              <a:rPr lang="en-US" dirty="0"/>
              <a:t>Complicated models : skin</a:t>
            </a:r>
            <a:endParaRPr lang="en-B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2873C3-1592-EC72-746B-978BBC8BD8D4}"/>
              </a:ext>
            </a:extLst>
          </p:cNvPr>
          <p:cNvSpPr txBox="1"/>
          <p:nvPr/>
        </p:nvSpPr>
        <p:spPr>
          <a:xfrm>
            <a:off x="398058" y="1036540"/>
            <a:ext cx="86595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Skin has layers : oil, epidermis, fatty tissues. And light penetrates. </a:t>
            </a:r>
          </a:p>
        </p:txBody>
      </p:sp>
      <p:pic>
        <p:nvPicPr>
          <p:cNvPr id="6" name="Picture 5" descr="A close-up of a person's face&#10;&#10;Description automatically generated">
            <a:extLst>
              <a:ext uri="{FF2B5EF4-FFF2-40B4-BE49-F238E27FC236}">
                <a16:creationId xmlns:a16="http://schemas.microsoft.com/office/drawing/2014/main" id="{167F98DD-B605-593E-7AF3-56882D2455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2294" y="2525152"/>
            <a:ext cx="4286250" cy="4200525"/>
          </a:xfrm>
          <a:prstGeom prst="rect">
            <a:avLst/>
          </a:prstGeom>
        </p:spPr>
      </p:pic>
      <p:pic>
        <p:nvPicPr>
          <p:cNvPr id="8" name="Picture 7" descr="A diagram of a layer of skin&#10;&#10;Description automatically generated">
            <a:extLst>
              <a:ext uri="{FF2B5EF4-FFF2-40B4-BE49-F238E27FC236}">
                <a16:creationId xmlns:a16="http://schemas.microsoft.com/office/drawing/2014/main" id="{C44566C4-C1EA-F644-9DEB-97068E75B8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145" y="1695157"/>
            <a:ext cx="6179827" cy="2076422"/>
          </a:xfrm>
          <a:prstGeom prst="rect">
            <a:avLst/>
          </a:prstGeom>
        </p:spPr>
      </p:pic>
      <p:pic>
        <p:nvPicPr>
          <p:cNvPr id="10" name="Picture 9" descr="A diagram of layers of skin&#10;&#10;Description automatically generated">
            <a:extLst>
              <a:ext uri="{FF2B5EF4-FFF2-40B4-BE49-F238E27FC236}">
                <a16:creationId xmlns:a16="http://schemas.microsoft.com/office/drawing/2014/main" id="{633E2D87-4CAB-4CB9-242D-9388570771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1169" y="3771579"/>
            <a:ext cx="4643243" cy="2847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4832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415BC1-85CE-87C2-59C3-214112679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Unity : GGX</a:t>
            </a:r>
            <a:endParaRPr lang="en-B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BA5672-3535-C849-1D7A-5B54BD423EF5}"/>
              </a:ext>
            </a:extLst>
          </p:cNvPr>
          <p:cNvSpPr txBox="1"/>
          <p:nvPr/>
        </p:nvSpPr>
        <p:spPr>
          <a:xfrm>
            <a:off x="497632" y="1393371"/>
            <a:ext cx="897713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Unity uses deferred rendering (more info in advanced pipeline class)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Can only support 1 BRDF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Unity uses GGX</a:t>
            </a:r>
          </a:p>
        </p:txBody>
      </p:sp>
    </p:spTree>
    <p:extLst>
      <p:ext uri="{BB962C8B-B14F-4D97-AF65-F5344CB8AC3E}">
        <p14:creationId xmlns:p14="http://schemas.microsoft.com/office/powerpoint/2010/main" val="34129595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D86576-9564-E943-EA92-CE284235DE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Physically based rendering</a:t>
            </a:r>
            <a:endParaRPr lang="en-B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3ED708-294C-5806-7857-3D8D9442AFA9}"/>
              </a:ext>
            </a:extLst>
          </p:cNvPr>
          <p:cNvSpPr txBox="1"/>
          <p:nvPr/>
        </p:nvSpPr>
        <p:spPr>
          <a:xfrm>
            <a:off x="1760376" y="279296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BE" dirty="0"/>
          </a:p>
        </p:txBody>
      </p:sp>
      <p:pic>
        <p:nvPicPr>
          <p:cNvPr id="8" name="Online Media 7" title="2013 Sci-Tech Awards: Matt Pharr, Greg Humphreys and Pat Hanrahan">
            <a:hlinkClick r:id="" action="ppaction://media"/>
            <a:extLst>
              <a:ext uri="{FF2B5EF4-FFF2-40B4-BE49-F238E27FC236}">
                <a16:creationId xmlns:a16="http://schemas.microsoft.com/office/drawing/2014/main" id="{BF60F086-15E4-21BB-2405-2C939F93AEEC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884682" y="1507936"/>
            <a:ext cx="9469118" cy="5350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83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99FD23-D77C-70B3-2CC3-3B96397204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DA8D2-CA6D-2610-89CE-68DEF02CC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Last class</a:t>
            </a:r>
            <a:endParaRPr lang="en-B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033C93-BDDA-E53E-45B8-D25FB21FD02C}"/>
              </a:ext>
            </a:extLst>
          </p:cNvPr>
          <p:cNvSpPr txBox="1"/>
          <p:nvPr/>
        </p:nvSpPr>
        <p:spPr>
          <a:xfrm>
            <a:off x="989901" y="1690689"/>
            <a:ext cx="542955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Camera’s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Light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6CA3D6-1123-5A88-067A-3DE648CAA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762" y="3123457"/>
            <a:ext cx="3631685" cy="3115564"/>
          </a:xfrm>
          <a:prstGeom prst="rect">
            <a:avLst/>
          </a:prstGeom>
        </p:spPr>
      </p:pic>
      <p:pic>
        <p:nvPicPr>
          <p:cNvPr id="6" name="Picture 5" descr="A screenshot of a game&#10;&#10;Description automatically generated">
            <a:extLst>
              <a:ext uri="{FF2B5EF4-FFF2-40B4-BE49-F238E27FC236}">
                <a16:creationId xmlns:a16="http://schemas.microsoft.com/office/drawing/2014/main" id="{83F93026-3AC7-CAFB-25F6-A57AFB51A0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1821" y="484039"/>
            <a:ext cx="6212593" cy="2994470"/>
          </a:xfrm>
          <a:prstGeom prst="rect">
            <a:avLst/>
          </a:prstGeom>
        </p:spPr>
      </p:pic>
      <p:pic>
        <p:nvPicPr>
          <p:cNvPr id="9" name="Picture 8" descr="A map of a city&#10;&#10;Description automatically generated">
            <a:extLst>
              <a:ext uri="{FF2B5EF4-FFF2-40B4-BE49-F238E27FC236}">
                <a16:creationId xmlns:a16="http://schemas.microsoft.com/office/drawing/2014/main" id="{2C94EFAA-8CF6-9A0A-B8D7-6BB45F02CD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2071" y="4512415"/>
            <a:ext cx="4169929" cy="2345585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137AA65C-71E9-9802-9518-C06876B132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87806" y="3678702"/>
            <a:ext cx="3952112" cy="3179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5278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A0C604-CF4F-7998-AFDD-13AA961F6D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073" y="128750"/>
            <a:ext cx="10515600" cy="1325563"/>
          </a:xfrm>
        </p:spPr>
        <p:txBody>
          <a:bodyPr/>
          <a:lstStyle/>
          <a:p>
            <a:r>
              <a:rPr lang="en-US" dirty="0"/>
              <a:t>Physically based rendering</a:t>
            </a:r>
            <a:endParaRPr lang="en-B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4AFE28-8B0F-B3E6-FCF2-0A3E39FC89E2}"/>
              </a:ext>
            </a:extLst>
          </p:cNvPr>
          <p:cNvSpPr txBox="1"/>
          <p:nvPr/>
        </p:nvSpPr>
        <p:spPr>
          <a:xfrm>
            <a:off x="74646" y="1405813"/>
            <a:ext cx="615198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So good it won an </a:t>
            </a:r>
            <a:r>
              <a:rPr lang="en-US" sz="2400" dirty="0" err="1"/>
              <a:t>oscar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Available at </a:t>
            </a:r>
            <a:r>
              <a:rPr lang="en-US" sz="2400" dirty="0">
                <a:hlinkClick r:id="rId2"/>
              </a:rPr>
              <a:t>https://www.pbrt.org/</a:t>
            </a:r>
            <a:r>
              <a:rPr lang="en-US" sz="2400" dirty="0"/>
              <a:t> for free (not mandatory)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Physically based rendering theory is rendering while respecting physics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Before 2010’s, everything was pretty hacky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When it’s based in physics, everything works predictably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Example: an object should only reflect as much light as entered 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Example: a light shines on all objects (no artist set exceptions)</a:t>
            </a:r>
          </a:p>
        </p:txBody>
      </p:sp>
      <p:pic>
        <p:nvPicPr>
          <p:cNvPr id="5" name="Picture 4" descr="A book cover of a room&#10;&#10;Description automatically generated">
            <a:extLst>
              <a:ext uri="{FF2B5EF4-FFF2-40B4-BE49-F238E27FC236}">
                <a16:creationId xmlns:a16="http://schemas.microsoft.com/office/drawing/2014/main" id="{0D0A2F99-C54F-03B4-8301-C9967D8D52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8093" y="62204"/>
            <a:ext cx="53228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8375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E24545-02DD-6B94-C7CA-84451E578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idea : Non photorealistic rendering</a:t>
            </a:r>
            <a:endParaRPr lang="en-B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A54FFF-0709-7622-6B6A-BBA7F494DD2B}"/>
              </a:ext>
            </a:extLst>
          </p:cNvPr>
          <p:cNvSpPr txBox="1"/>
          <p:nvPr/>
        </p:nvSpPr>
        <p:spPr>
          <a:xfrm>
            <a:off x="702906" y="1505339"/>
            <a:ext cx="90727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Because sometimes we don’t want our images to look photorealistic</a:t>
            </a:r>
            <a:endParaRPr lang="en-BE" sz="2400" dirty="0"/>
          </a:p>
        </p:txBody>
      </p:sp>
      <p:pic>
        <p:nvPicPr>
          <p:cNvPr id="5" name="Picture 4" descr="A cartoon of a monster&#10;&#10;Description automatically generated">
            <a:extLst>
              <a:ext uri="{FF2B5EF4-FFF2-40B4-BE49-F238E27FC236}">
                <a16:creationId xmlns:a16="http://schemas.microsoft.com/office/drawing/2014/main" id="{B8ED9122-1FB7-0175-22B0-9D2B802670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68" y="2108719"/>
            <a:ext cx="5984032" cy="4488024"/>
          </a:xfrm>
          <a:prstGeom prst="rect">
            <a:avLst/>
          </a:prstGeom>
        </p:spPr>
      </p:pic>
      <p:pic>
        <p:nvPicPr>
          <p:cNvPr id="7" name="Picture 6" descr="A cartoon character in a hallway with cars and a person in yellow suit&#10;&#10;Description automatically generated">
            <a:extLst>
              <a:ext uri="{FF2B5EF4-FFF2-40B4-BE49-F238E27FC236}">
                <a16:creationId xmlns:a16="http://schemas.microsoft.com/office/drawing/2014/main" id="{4334B1E7-5F3A-D872-5FC0-A6EDD730A2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2013" y="2320212"/>
            <a:ext cx="5563551" cy="4172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8840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F45B1-21D6-F0F5-37DA-DF1A1446A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Gooch shading</a:t>
            </a:r>
            <a:endParaRPr lang="en-B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4EDCCEC-4AEE-F069-C27A-A7C89A7C32C7}"/>
              </a:ext>
            </a:extLst>
          </p:cNvPr>
          <p:cNvSpPr txBox="1"/>
          <p:nvPr/>
        </p:nvSpPr>
        <p:spPr>
          <a:xfrm>
            <a:off x="373608" y="1554480"/>
            <a:ext cx="494558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Used for technical drawing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Want more readability in dark areas</a:t>
            </a:r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pic>
        <p:nvPicPr>
          <p:cNvPr id="5" name="Picture 4" descr="A dinosaur skeleton on a white background&#10;&#10;Description automatically generated">
            <a:extLst>
              <a:ext uri="{FF2B5EF4-FFF2-40B4-BE49-F238E27FC236}">
                <a16:creationId xmlns:a16="http://schemas.microsoft.com/office/drawing/2014/main" id="{63D225F9-647B-69C4-A711-1625FD749C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7406" y="2363372"/>
            <a:ext cx="7046034" cy="4494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5727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F45B1-21D6-F0F5-37DA-DF1A1446A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Gooch shading</a:t>
            </a:r>
            <a:endParaRPr lang="en-B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4EDCCEC-4AEE-F069-C27A-A7C89A7C32C7}"/>
              </a:ext>
            </a:extLst>
          </p:cNvPr>
          <p:cNvSpPr txBox="1"/>
          <p:nvPr/>
        </p:nvSpPr>
        <p:spPr>
          <a:xfrm>
            <a:off x="373608" y="1554480"/>
            <a:ext cx="2774286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Normal rendering:</a:t>
            </a:r>
            <a:br>
              <a:rPr lang="en-US" sz="2400" dirty="0"/>
            </a:br>
            <a:r>
              <a:rPr lang="en-US" sz="2400" dirty="0"/>
              <a:t>dot(N,L)</a:t>
            </a:r>
            <a:br>
              <a:rPr lang="en-US" sz="2400" dirty="0"/>
            </a:br>
            <a:r>
              <a:rPr lang="en-US" sz="2400" dirty="0"/>
              <a:t>-1 : black</a:t>
            </a:r>
            <a:br>
              <a:rPr lang="en-US" sz="2400" dirty="0"/>
            </a:br>
            <a:r>
              <a:rPr lang="en-US" sz="2400" dirty="0"/>
              <a:t> 0 : black</a:t>
            </a:r>
            <a:br>
              <a:rPr lang="en-US" sz="2400" dirty="0"/>
            </a:br>
            <a:r>
              <a:rPr lang="en-US" sz="2400" dirty="0"/>
              <a:t> 1 : color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Gooch rendering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dot(N,L)</a:t>
            </a:r>
            <a:br>
              <a:rPr lang="en-US" sz="2400" dirty="0"/>
            </a:br>
            <a:r>
              <a:rPr lang="en-US" sz="2400" dirty="0"/>
              <a:t>-1 : purple</a:t>
            </a:r>
            <a:br>
              <a:rPr lang="en-US" sz="2400" dirty="0"/>
            </a:br>
            <a:r>
              <a:rPr lang="en-US" sz="2400" dirty="0"/>
              <a:t> 1 : color</a:t>
            </a:r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pic>
        <p:nvPicPr>
          <p:cNvPr id="5" name="Picture 4" descr="A dinosaur skeleton on a white background&#10;&#10;Description automatically generated">
            <a:extLst>
              <a:ext uri="{FF2B5EF4-FFF2-40B4-BE49-F238E27FC236}">
                <a16:creationId xmlns:a16="http://schemas.microsoft.com/office/drawing/2014/main" id="{63D225F9-647B-69C4-A711-1625FD749C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7406" y="2363372"/>
            <a:ext cx="7046034" cy="4494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8639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0D8CF6-CDFE-323F-5C43-F0BA14D91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Recap</a:t>
            </a:r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0388161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595785-1A60-E957-5F06-2FB2F16013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class </a:t>
            </a:r>
            <a:endParaRPr lang="en-B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5E26AD-AFC5-8E33-C5E6-454F231D6F36}"/>
              </a:ext>
            </a:extLst>
          </p:cNvPr>
          <p:cNvSpPr txBox="1"/>
          <p:nvPr/>
        </p:nvSpPr>
        <p:spPr>
          <a:xfrm>
            <a:off x="838200" y="1690688"/>
            <a:ext cx="14366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Aliasing</a:t>
            </a:r>
            <a:endParaRPr lang="en-BE" sz="2400" dirty="0"/>
          </a:p>
        </p:txBody>
      </p:sp>
      <p:pic>
        <p:nvPicPr>
          <p:cNvPr id="5" name="Picture 4" descr="A screenshot of a computer generated image&#10;&#10;Description automatically generated">
            <a:extLst>
              <a:ext uri="{FF2B5EF4-FFF2-40B4-BE49-F238E27FC236}">
                <a16:creationId xmlns:a16="http://schemas.microsoft.com/office/drawing/2014/main" id="{5DB9AD29-2858-7FC7-A346-A0DDD86513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9396" y="1486340"/>
            <a:ext cx="7006513" cy="5371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8272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81B564-CA9E-3D87-8903-3909F7D428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9F79E-D81D-C0B7-2D18-4AECB86681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362" y="238794"/>
            <a:ext cx="10515600" cy="1325563"/>
          </a:xfrm>
        </p:spPr>
        <p:txBody>
          <a:bodyPr/>
          <a:lstStyle/>
          <a:p>
            <a:r>
              <a:rPr lang="en-US" dirty="0"/>
              <a:t>Course schedule</a:t>
            </a:r>
            <a:endParaRPr lang="en-B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AD8DA9-97E3-0B9A-E8CC-21F1C6CD17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23671"/>
            <a:ext cx="4032180" cy="2639927"/>
          </a:xfrm>
          <a:prstGeom prst="rect">
            <a:avLst/>
          </a:prstGeom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26D5C226-4920-1470-4E26-725EDC46B0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4445537"/>
              </p:ext>
            </p:extLst>
          </p:nvPr>
        </p:nvGraphicFramePr>
        <p:xfrm>
          <a:off x="5124734" y="1"/>
          <a:ext cx="6602496" cy="68801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6693">
                  <a:extLst>
                    <a:ext uri="{9D8B030D-6E8A-4147-A177-3AD203B41FA5}">
                      <a16:colId xmlns:a16="http://schemas.microsoft.com/office/drawing/2014/main" val="4215952977"/>
                    </a:ext>
                  </a:extLst>
                </a:gridCol>
                <a:gridCol w="2299648">
                  <a:extLst>
                    <a:ext uri="{9D8B030D-6E8A-4147-A177-3AD203B41FA5}">
                      <a16:colId xmlns:a16="http://schemas.microsoft.com/office/drawing/2014/main" val="1545778933"/>
                    </a:ext>
                  </a:extLst>
                </a:gridCol>
                <a:gridCol w="2276155">
                  <a:extLst>
                    <a:ext uri="{9D8B030D-6E8A-4147-A177-3AD203B41FA5}">
                      <a16:colId xmlns:a16="http://schemas.microsoft.com/office/drawing/2014/main" val="1553113300"/>
                    </a:ext>
                  </a:extLst>
                </a:gridCol>
              </a:tblGrid>
              <a:tr h="481821">
                <a:tc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Monday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Thursday</a:t>
                      </a:r>
                      <a:endParaRPr lang="en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7273685"/>
                  </a:ext>
                </a:extLst>
              </a:tr>
              <a:tr h="481821">
                <a:tc>
                  <a:txBody>
                    <a:bodyPr/>
                    <a:lstStyle/>
                    <a:p>
                      <a:r>
                        <a:rPr lang="en-US" dirty="0"/>
                        <a:t>Week 1 : 12/02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Introduction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C#/Unity Lab</a:t>
                      </a:r>
                      <a:endParaRPr lang="en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1121218"/>
                  </a:ext>
                </a:extLst>
              </a:tr>
              <a:tr h="481821">
                <a:tc>
                  <a:txBody>
                    <a:bodyPr/>
                    <a:lstStyle/>
                    <a:p>
                      <a:r>
                        <a:rPr lang="en-US" dirty="0"/>
                        <a:t>Week 2 : 19/02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3D reasoning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3D Lab</a:t>
                      </a:r>
                      <a:endParaRPr lang="en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9727011"/>
                  </a:ext>
                </a:extLst>
              </a:tr>
              <a:tr h="481821">
                <a:tc>
                  <a:txBody>
                    <a:bodyPr/>
                    <a:lstStyle/>
                    <a:p>
                      <a:r>
                        <a:rPr lang="en-US" dirty="0"/>
                        <a:t>Week 3 : 26/02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Basic Pipeline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Lab</a:t>
                      </a:r>
                      <a:endParaRPr lang="en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0221313"/>
                  </a:ext>
                </a:extLst>
              </a:tr>
              <a:tr h="621727">
                <a:tc>
                  <a:txBody>
                    <a:bodyPr/>
                    <a:lstStyle/>
                    <a:p>
                      <a:r>
                        <a:rPr lang="en-US" dirty="0"/>
                        <a:t>Week 4 : 04/03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Textures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Normal maps</a:t>
                      </a:r>
                    </a:p>
                    <a:p>
                      <a:r>
                        <a:rPr lang="en-US" dirty="0"/>
                        <a:t>Labs</a:t>
                      </a:r>
                      <a:endParaRPr lang="en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1918310"/>
                  </a:ext>
                </a:extLst>
              </a:tr>
              <a:tr h="621727">
                <a:tc>
                  <a:txBody>
                    <a:bodyPr/>
                    <a:lstStyle/>
                    <a:p>
                      <a:r>
                        <a:rPr lang="en-US" dirty="0"/>
                        <a:t>Week 5 : 11/03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Post processing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Camera’s</a:t>
                      </a:r>
                    </a:p>
                    <a:p>
                      <a:r>
                        <a:rPr lang="en-US" dirty="0"/>
                        <a:t>Light</a:t>
                      </a:r>
                      <a:endParaRPr lang="en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1078510"/>
                  </a:ext>
                </a:extLst>
              </a:tr>
              <a:tr h="604328">
                <a:tc>
                  <a:txBody>
                    <a:bodyPr/>
                    <a:lstStyle/>
                    <a:p>
                      <a:r>
                        <a:rPr lang="en-US" dirty="0"/>
                        <a:t>Week 6 : 18/03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Materials</a:t>
                      </a:r>
                      <a:br>
                        <a:rPr lang="en-US" dirty="0"/>
                      </a:br>
                      <a:endParaRPr lang="en-BE" dirty="0"/>
                    </a:p>
                    <a:p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Aliasing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Materials Lab</a:t>
                      </a:r>
                      <a:endParaRPr lang="en-BE" dirty="0"/>
                    </a:p>
                    <a:p>
                      <a:endParaRPr lang="en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7941231"/>
                  </a:ext>
                </a:extLst>
              </a:tr>
              <a:tr h="577311">
                <a:tc>
                  <a:txBody>
                    <a:bodyPr/>
                    <a:lstStyle/>
                    <a:p>
                      <a:r>
                        <a:rPr lang="en-US" dirty="0"/>
                        <a:t>Week 7 : 25/03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Procedural generation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Procedural generation</a:t>
                      </a:r>
                      <a:endParaRPr lang="en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4929814"/>
                  </a:ext>
                </a:extLst>
              </a:tr>
              <a:tr h="577311">
                <a:tc>
                  <a:txBody>
                    <a:bodyPr/>
                    <a:lstStyle/>
                    <a:p>
                      <a:r>
                        <a:rPr lang="en-US" dirty="0"/>
                        <a:t>Week 8 : 15/04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Advanced pipeline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Advanced pipeline lab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5942271"/>
                  </a:ext>
                </a:extLst>
              </a:tr>
              <a:tr h="481821">
                <a:tc>
                  <a:txBody>
                    <a:bodyPr/>
                    <a:lstStyle/>
                    <a:p>
                      <a:r>
                        <a:rPr lang="en-US" dirty="0"/>
                        <a:t>Week 9 : 22/04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Project explanation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Project lab</a:t>
                      </a:r>
                      <a:endParaRPr lang="en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6500834"/>
                  </a:ext>
                </a:extLst>
              </a:tr>
              <a:tr h="621727">
                <a:tc>
                  <a:txBody>
                    <a:bodyPr/>
                    <a:lstStyle/>
                    <a:p>
                      <a:r>
                        <a:rPr lang="en-US" dirty="0"/>
                        <a:t>Week 10 : 29/04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Guest Lecture</a:t>
                      </a:r>
                      <a:br>
                        <a:rPr lang="en-US" dirty="0"/>
                      </a:br>
                      <a:r>
                        <a:rPr lang="en-US" dirty="0"/>
                        <a:t>Project Labs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Guest Lecture</a:t>
                      </a:r>
                      <a:br>
                        <a:rPr lang="en-US" dirty="0"/>
                      </a:br>
                      <a:r>
                        <a:rPr lang="en-US" dirty="0"/>
                        <a:t>Project Labs</a:t>
                      </a:r>
                      <a:endParaRPr lang="en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6961463"/>
                  </a:ext>
                </a:extLst>
              </a:tr>
              <a:tr h="481821">
                <a:tc>
                  <a:txBody>
                    <a:bodyPr/>
                    <a:lstStyle/>
                    <a:p>
                      <a:r>
                        <a:rPr lang="en-US" dirty="0"/>
                        <a:t>Week 11 : 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Revision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Revision</a:t>
                      </a:r>
                      <a:endParaRPr lang="en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6446022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32CA2FDF-DB18-1375-BEF9-8DA80A37B085}"/>
              </a:ext>
            </a:extLst>
          </p:cNvPr>
          <p:cNvSpPr txBox="1"/>
          <p:nvPr/>
        </p:nvSpPr>
        <p:spPr>
          <a:xfrm>
            <a:off x="379445" y="1741714"/>
            <a:ext cx="46964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Highly likely to change </a:t>
            </a:r>
            <a:r>
              <a:rPr lang="en-US" sz="2800" dirty="0">
                <a:sym typeface="Wingdings" panose="05000000000000000000" pitchFamily="2" charset="2"/>
              </a:rPr>
              <a:t>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351D17D-F165-A405-4C90-69417290D645}"/>
              </a:ext>
            </a:extLst>
          </p:cNvPr>
          <p:cNvSpPr/>
          <p:nvPr/>
        </p:nvSpPr>
        <p:spPr>
          <a:xfrm>
            <a:off x="7165018" y="3172264"/>
            <a:ext cx="2301551" cy="53566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7633009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173297-8044-DFEA-04F5-D9FB0C6580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4C2D51-1E40-FA66-F1C2-BA0D54119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class</a:t>
            </a:r>
            <a:endParaRPr lang="en-B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CB8313-D9B1-33D6-9A00-505148019F20}"/>
              </a:ext>
            </a:extLst>
          </p:cNvPr>
          <p:cNvSpPr txBox="1"/>
          <p:nvPr/>
        </p:nvSpPr>
        <p:spPr>
          <a:xfrm>
            <a:off x="989901" y="1690689"/>
            <a:ext cx="542955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ym typeface="Wingdings" panose="05000000000000000000" pitchFamily="2" charset="2"/>
              </a:rPr>
              <a:t> Materials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ym typeface="Wingdings" panose="05000000000000000000" pitchFamily="2" charset="2"/>
              </a:rPr>
              <a:t>Blinn Phong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ym typeface="Wingdings" panose="05000000000000000000" pitchFamily="2" charset="2"/>
              </a:rPr>
              <a:t>NPR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89BDE8-E648-D34A-A7E7-D67DDAEBE6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6136" y="837028"/>
            <a:ext cx="6288684" cy="5394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6158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3B2FE3-57DC-D8EA-3558-14C679260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Material ~= BRDF</a:t>
            </a:r>
            <a:endParaRPr lang="en-B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B7ADC0-9436-04FB-2D93-A2E9FFE110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3316" y="1463040"/>
            <a:ext cx="6288684" cy="539496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AB469C3-CC7F-A504-F1EF-2ACAEDEBB172}"/>
              </a:ext>
            </a:extLst>
          </p:cNvPr>
          <p:cNvSpPr txBox="1"/>
          <p:nvPr/>
        </p:nvSpPr>
        <p:spPr>
          <a:xfrm>
            <a:off x="267477" y="1309757"/>
            <a:ext cx="681609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Material in unity : parameters for a shader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Material “in general” : how a surface reacts to light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Precise term : BRDF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Bidirectional Reflectance Distribution Function</a:t>
            </a:r>
            <a:endParaRPr lang="en-BE" sz="24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F804E20-E440-28C4-B4D2-C96E84C7D245}"/>
              </a:ext>
            </a:extLst>
          </p:cNvPr>
          <p:cNvSpPr/>
          <p:nvPr/>
        </p:nvSpPr>
        <p:spPr>
          <a:xfrm>
            <a:off x="8497078" y="4068147"/>
            <a:ext cx="1125893" cy="87707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0760331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7C05DB-E54F-0100-4C69-5F7D566896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017898" cy="1325563"/>
          </a:xfrm>
        </p:spPr>
        <p:txBody>
          <a:bodyPr/>
          <a:lstStyle/>
          <a:p>
            <a:r>
              <a:rPr lang="en-US" dirty="0"/>
              <a:t>BRDF’s tend to have a diffuse and specular part</a:t>
            </a:r>
            <a:endParaRPr lang="en-B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955B3E-952F-F4E0-5216-C09304581BBE}"/>
              </a:ext>
            </a:extLst>
          </p:cNvPr>
          <p:cNvSpPr txBox="1"/>
          <p:nvPr/>
        </p:nvSpPr>
        <p:spPr>
          <a:xfrm>
            <a:off x="615821" y="1757713"/>
            <a:ext cx="882690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Diffuse : independent on view direction (like dirt, unglazed pottery)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Specular : dependent on view direction (like plastic, metal)</a:t>
            </a:r>
            <a:endParaRPr lang="en-BE" sz="2400" dirty="0"/>
          </a:p>
        </p:txBody>
      </p:sp>
      <p:pic>
        <p:nvPicPr>
          <p:cNvPr id="5" name="Picture 4" descr="A group of terracotta pots&#10;&#10;Description automatically generated">
            <a:extLst>
              <a:ext uri="{FF2B5EF4-FFF2-40B4-BE49-F238E27FC236}">
                <a16:creationId xmlns:a16="http://schemas.microsoft.com/office/drawing/2014/main" id="{59014E87-46F6-D077-8262-E3BC31A120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044" y="3486733"/>
            <a:ext cx="4457700" cy="3181350"/>
          </a:xfrm>
          <a:prstGeom prst="rect">
            <a:avLst/>
          </a:prstGeom>
        </p:spPr>
      </p:pic>
      <p:pic>
        <p:nvPicPr>
          <p:cNvPr id="7" name="Picture 6" descr="A black plastic chair with different colors&#10;&#10;Description automatically generated">
            <a:extLst>
              <a:ext uri="{FF2B5EF4-FFF2-40B4-BE49-F238E27FC236}">
                <a16:creationId xmlns:a16="http://schemas.microsoft.com/office/drawing/2014/main" id="{31F45A72-24B9-DB41-FCFF-6B28A91F06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4290" y="3197290"/>
            <a:ext cx="3660710" cy="3660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594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EB20B-9237-098F-1F93-54CD923D4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Lambert diffuse</a:t>
            </a:r>
            <a:endParaRPr lang="en-B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A1EA32-44B3-2C4B-8BC9-15BCAD97B09F}"/>
              </a:ext>
            </a:extLst>
          </p:cNvPr>
          <p:cNvSpPr txBox="1"/>
          <p:nvPr/>
        </p:nvSpPr>
        <p:spPr>
          <a:xfrm>
            <a:off x="454090" y="1582528"/>
            <a:ext cx="5299528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Light enters an object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Scatters / reflects in all directions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i="1" dirty="0"/>
              <a:t>dot(N, L)</a:t>
            </a:r>
            <a:endParaRPr lang="en-BE" sz="2800" i="1" dirty="0"/>
          </a:p>
        </p:txBody>
      </p:sp>
      <p:pic>
        <p:nvPicPr>
          <p:cNvPr id="5" name="Picture 4" descr="A diagram of a reflection&#10;&#10;Description automatically generated">
            <a:extLst>
              <a:ext uri="{FF2B5EF4-FFF2-40B4-BE49-F238E27FC236}">
                <a16:creationId xmlns:a16="http://schemas.microsoft.com/office/drawing/2014/main" id="{394903A2-9B04-0915-2A1E-E3CC5A5D26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7915" y="3287204"/>
            <a:ext cx="8147949" cy="33469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D262369-0EC5-517A-8D82-9F49083220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0560" y="121488"/>
            <a:ext cx="3413644" cy="2922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1076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EB20B-9237-098F-1F93-54CD923D4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Lambert diffuse</a:t>
            </a:r>
            <a:endParaRPr lang="en-B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A1EA32-44B3-2C4B-8BC9-15BCAD97B09F}"/>
              </a:ext>
            </a:extLst>
          </p:cNvPr>
          <p:cNvSpPr txBox="1"/>
          <p:nvPr/>
        </p:nvSpPr>
        <p:spPr>
          <a:xfrm>
            <a:off x="454090" y="1582528"/>
            <a:ext cx="776866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Diffuse is view-independent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Same color / intensity no matter how we look at it</a:t>
            </a:r>
            <a:endParaRPr lang="en-BE" sz="2800" dirty="0"/>
          </a:p>
        </p:txBody>
      </p:sp>
      <p:pic>
        <p:nvPicPr>
          <p:cNvPr id="5" name="Picture 4" descr="A diagram of a reflection&#10;&#10;Description automatically generated">
            <a:extLst>
              <a:ext uri="{FF2B5EF4-FFF2-40B4-BE49-F238E27FC236}">
                <a16:creationId xmlns:a16="http://schemas.microsoft.com/office/drawing/2014/main" id="{394903A2-9B04-0915-2A1E-E3CC5A5D26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0593" y="3336967"/>
            <a:ext cx="8147949" cy="3346969"/>
          </a:xfrm>
          <a:prstGeom prst="rect">
            <a:avLst/>
          </a:prstGeom>
        </p:spPr>
      </p:pic>
      <p:pic>
        <p:nvPicPr>
          <p:cNvPr id="6" name="Picture 5" descr="A close-up of a camera&#10;&#10;Description automatically generated">
            <a:extLst>
              <a:ext uri="{FF2B5EF4-FFF2-40B4-BE49-F238E27FC236}">
                <a16:creationId xmlns:a16="http://schemas.microsoft.com/office/drawing/2014/main" id="{D3A1B1B2-C1E2-1C6A-5D12-B5485B987A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80999" flipH="1">
            <a:off x="8770604" y="5065956"/>
            <a:ext cx="1073775" cy="954107"/>
          </a:xfrm>
          <a:prstGeom prst="rect">
            <a:avLst/>
          </a:prstGeom>
        </p:spPr>
      </p:pic>
      <p:pic>
        <p:nvPicPr>
          <p:cNvPr id="8" name="Picture 7" descr="A close-up of a camera&#10;&#10;Description automatically generated">
            <a:extLst>
              <a:ext uri="{FF2B5EF4-FFF2-40B4-BE49-F238E27FC236}">
                <a16:creationId xmlns:a16="http://schemas.microsoft.com/office/drawing/2014/main" id="{C5D43E0D-94A9-D751-C97D-C70F908E51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96432" flipH="1">
            <a:off x="7527590" y="3912441"/>
            <a:ext cx="865902" cy="769401"/>
          </a:xfrm>
          <a:prstGeom prst="rect">
            <a:avLst/>
          </a:prstGeom>
        </p:spPr>
      </p:pic>
      <p:pic>
        <p:nvPicPr>
          <p:cNvPr id="9" name="Picture 8" descr="A close-up of a camera&#10;&#10;Description automatically generated">
            <a:extLst>
              <a:ext uri="{FF2B5EF4-FFF2-40B4-BE49-F238E27FC236}">
                <a16:creationId xmlns:a16="http://schemas.microsoft.com/office/drawing/2014/main" id="{B0E98418-D7B8-0EB3-9E39-F66544B063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228205">
            <a:off x="2492588" y="4433280"/>
            <a:ext cx="754890" cy="670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3696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71507-9EF1-46B3-4A34-D47F47A01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Blinn-Phong specular</a:t>
            </a:r>
            <a:endParaRPr lang="en-B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878FD2-79D3-3331-B779-84A123780B49}"/>
              </a:ext>
            </a:extLst>
          </p:cNvPr>
          <p:cNvSpPr txBox="1"/>
          <p:nvPr/>
        </p:nvSpPr>
        <p:spPr>
          <a:xfrm>
            <a:off x="497633" y="1579983"/>
            <a:ext cx="965790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“Shininess”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Looks like a highlight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Is view dependent (highlight changes position when you move your head)</a:t>
            </a:r>
            <a:endParaRPr lang="en-BE" sz="2400" dirty="0"/>
          </a:p>
        </p:txBody>
      </p:sp>
      <p:pic>
        <p:nvPicPr>
          <p:cNvPr id="5" name="Picture 4" descr="A black circle with a light on it&#10;&#10;Description automatically generated">
            <a:extLst>
              <a:ext uri="{FF2B5EF4-FFF2-40B4-BE49-F238E27FC236}">
                <a16:creationId xmlns:a16="http://schemas.microsoft.com/office/drawing/2014/main" id="{44FD7915-BE96-41F9-9822-0CB0FB8909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9825" y="65597"/>
            <a:ext cx="2162175" cy="2114550"/>
          </a:xfrm>
          <a:prstGeom prst="rect">
            <a:avLst/>
          </a:prstGeom>
        </p:spPr>
      </p:pic>
      <p:pic>
        <p:nvPicPr>
          <p:cNvPr id="7" name="Picture 6" descr="A black and white image of a couple of icons&#10;&#10;Description automatically generated with medium confidence">
            <a:extLst>
              <a:ext uri="{FF2B5EF4-FFF2-40B4-BE49-F238E27FC236}">
                <a16:creationId xmlns:a16="http://schemas.microsoft.com/office/drawing/2014/main" id="{7CF04C7D-F5A6-CE1E-FBAB-4F7296114B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248" y="3719804"/>
            <a:ext cx="9373732" cy="2662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122049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e1" id="{6849F4D6-1FB7-4CEB-8CC6-E456C34ADDA4}" vid="{0A04E370-2E7A-4A97-A218-FEC8E52F4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slides_theme</Template>
  <TotalTime>28951</TotalTime>
  <Words>553</Words>
  <Application>Microsoft Office PowerPoint</Application>
  <PresentationFormat>Widescreen</PresentationFormat>
  <Paragraphs>112</Paragraphs>
  <Slides>25</Slides>
  <Notes>0</Notes>
  <HiddenSlides>1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Arial</vt:lpstr>
      <vt:lpstr>Calibri</vt:lpstr>
      <vt:lpstr>Calibri Light</vt:lpstr>
      <vt:lpstr>Tahoma</vt:lpstr>
      <vt:lpstr>Wingdings</vt:lpstr>
      <vt:lpstr>Kantoorthema</vt:lpstr>
      <vt:lpstr>PowerPoint Presentation</vt:lpstr>
      <vt:lpstr>Last class</vt:lpstr>
      <vt:lpstr>Course schedule</vt:lpstr>
      <vt:lpstr>This class</vt:lpstr>
      <vt:lpstr>Material ~= BRDF</vt:lpstr>
      <vt:lpstr>BRDF’s tend to have a diffuse and specular part</vt:lpstr>
      <vt:lpstr>Lambert diffuse</vt:lpstr>
      <vt:lpstr>Lambert diffuse</vt:lpstr>
      <vt:lpstr>Blinn-Phong specular</vt:lpstr>
      <vt:lpstr>Blinn-Phong specular</vt:lpstr>
      <vt:lpstr>Putting it together</vt:lpstr>
      <vt:lpstr>Mirrors are perfectly specular</vt:lpstr>
      <vt:lpstr>How does this work?</vt:lpstr>
      <vt:lpstr>Retroreflectivity</vt:lpstr>
      <vt:lpstr>Microfacets</vt:lpstr>
      <vt:lpstr>Recap</vt:lpstr>
      <vt:lpstr>Complicated models : skin</vt:lpstr>
      <vt:lpstr>Unity : GGX</vt:lpstr>
      <vt:lpstr>Physically based rendering</vt:lpstr>
      <vt:lpstr>Physically based rendering</vt:lpstr>
      <vt:lpstr>Another idea : Non photorealistic rendering</vt:lpstr>
      <vt:lpstr>Gooch shading</vt:lpstr>
      <vt:lpstr>Gooch shading</vt:lpstr>
      <vt:lpstr>Recap</vt:lpstr>
      <vt:lpstr>Next class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Daan Nijs</dc:creator>
  <cp:lastModifiedBy>Daan Nijs</cp:lastModifiedBy>
  <cp:revision>89</cp:revision>
  <dcterms:created xsi:type="dcterms:W3CDTF">2024-01-29T23:06:06Z</dcterms:created>
  <dcterms:modified xsi:type="dcterms:W3CDTF">2024-03-18T11:21:45Z</dcterms:modified>
</cp:coreProperties>
</file>